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olo e sottotitol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a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olo Testo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Titolo Testo</a:t>
            </a:r>
          </a:p>
        </p:txBody>
      </p:sp>
      <p:sp>
        <p:nvSpPr>
          <p:cNvPr id="14" name="Corpo livello uno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5" name="Numero diapositiva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ti elenc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sto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10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0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3 per pagina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magine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magine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magine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zion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idascalia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Inserisci qui una citazion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Inserisci qui una citazione.</a:t>
            </a:r>
          </a:p>
        </p:txBody>
      </p:sp>
      <p:sp>
        <p:nvSpPr>
          <p:cNvPr id="123" name="Giovanni Mela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Giovanni Mela</a:t>
            </a:r>
          </a:p>
        </p:txBody>
      </p:sp>
      <p:sp>
        <p:nvSpPr>
          <p:cNvPr id="124" name="Testo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1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itazion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Inserisci qui una citazion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Inserisci qui una citazione.</a:t>
            </a:r>
          </a:p>
        </p:txBody>
      </p:sp>
      <p:sp>
        <p:nvSpPr>
          <p:cNvPr id="133" name="Immagine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Giovanni Mela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Giovanni Mela</a:t>
            </a:r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magin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u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uoto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Orizzont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magin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a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olo Testo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Titolo Testo</a:t>
            </a:r>
          </a:p>
        </p:txBody>
      </p:sp>
      <p:sp>
        <p:nvSpPr>
          <p:cNvPr id="25" name="Corpo livello uno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" name="Numero diapositiva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olo e sottotitol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a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olo Testo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Titolo Testo</a:t>
            </a:r>
          </a:p>
        </p:txBody>
      </p:sp>
      <p:sp>
        <p:nvSpPr>
          <p:cNvPr id="35" name="Corpo livello uno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6" name="Numero diapositiva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olo - Centra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olo Testo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Titolo Testo</a:t>
            </a:r>
          </a:p>
        </p:txBody>
      </p:sp>
      <p:sp>
        <p:nvSpPr>
          <p:cNvPr id="44" name="Numero diapositiva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Vertic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a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magine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olo Testo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Titolo Testo</a:t>
            </a:r>
          </a:p>
        </p:txBody>
      </p:sp>
      <p:sp>
        <p:nvSpPr>
          <p:cNvPr id="54" name="Corpo livello uno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5" name="Numero diapositiva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sto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63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olo e punti elenc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sto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72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7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olo e punti elenco alternativ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sto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82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8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olo, punti elenco e 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sto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92" name="Immagine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olo Testo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94" name="Corpo livello uno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9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a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olo Testo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4" name="Corpo livello uno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" name="Numero diapositiva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E-MERGENCY"/>
          <p:cNvSpPr txBox="1"/>
          <p:nvPr>
            <p:ph type="ctrTitle"/>
          </p:nvPr>
        </p:nvSpPr>
        <p:spPr>
          <a:xfrm>
            <a:off x="406400" y="6555333"/>
            <a:ext cx="12192000" cy="2217391"/>
          </a:xfrm>
          <a:prstGeom prst="rect">
            <a:avLst/>
          </a:prstGeom>
        </p:spPr>
        <p:txBody>
          <a:bodyPr/>
          <a:lstStyle>
            <a:lvl1pPr algn="ctr" defTabSz="572516">
              <a:defRPr sz="16660">
                <a:solidFill>
                  <a:srgbClr val="FFFFFF"/>
                </a:solidFill>
              </a:defRPr>
            </a:lvl1pPr>
          </a:lstStyle>
          <a:p>
            <a:pPr/>
            <a:r>
              <a:t>GE-MERGENCY</a:t>
            </a:r>
          </a:p>
        </p:txBody>
      </p:sp>
      <p:sp>
        <p:nvSpPr>
          <p:cNvPr id="167" name="SITO DI PREVENZIONE IN CASO DI ALLUVIONI SUL TERRITORIO GENOVESE"/>
          <p:cNvSpPr txBox="1"/>
          <p:nvPr>
            <p:ph type="subTitle" sz="quarter" idx="1"/>
          </p:nvPr>
        </p:nvSpPr>
        <p:spPr>
          <a:xfrm>
            <a:off x="406400" y="8980051"/>
            <a:ext cx="12192000" cy="581274"/>
          </a:xfrm>
          <a:prstGeom prst="rect">
            <a:avLst/>
          </a:prstGeom>
        </p:spPr>
        <p:txBody>
          <a:bodyPr anchor="t"/>
          <a:lstStyle>
            <a:lvl1pPr algn="ctr" defTabSz="355600">
              <a:lnSpc>
                <a:spcPct val="100000"/>
              </a:lnSpc>
              <a:spcBef>
                <a:spcPts val="0"/>
              </a:spcBef>
              <a:defRPr cap="none" sz="2200">
                <a:solidFill>
                  <a:srgbClr val="FFFFFF"/>
                </a:solidFill>
              </a:defRPr>
            </a:lvl1pPr>
          </a:lstStyle>
          <a:p>
            <a:pPr/>
            <a:r>
              <a:t>SITO DI PREVENZIONE IN CASO DI ALLUVIONI SUL TERRITORIO GENOVESE</a:t>
            </a:r>
          </a:p>
        </p:txBody>
      </p:sp>
      <p:pic>
        <p:nvPicPr>
          <p:cNvPr id="168" name="fullsizeoutput_2.jpeg" descr="fullsizeoutput_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" y="1151043"/>
            <a:ext cx="6483364" cy="3619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fullsizeoutput_5.jpeg" descr="fullsizeoutput_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8737" y="1151043"/>
            <a:ext cx="6483363" cy="3619878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HOME PAGE"/>
          <p:cNvSpPr txBox="1"/>
          <p:nvPr/>
        </p:nvSpPr>
        <p:spPr>
          <a:xfrm>
            <a:off x="5618734" y="381000"/>
            <a:ext cx="1622807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HOME PAGE</a:t>
            </a:r>
          </a:p>
        </p:txBody>
      </p:sp>
      <p:sp>
        <p:nvSpPr>
          <p:cNvPr id="171" name="UNLOGGED"/>
          <p:cNvSpPr txBox="1"/>
          <p:nvPr/>
        </p:nvSpPr>
        <p:spPr>
          <a:xfrm>
            <a:off x="2888748" y="4946650"/>
            <a:ext cx="157022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UNLOGGED</a:t>
            </a:r>
          </a:p>
        </p:txBody>
      </p:sp>
      <p:sp>
        <p:nvSpPr>
          <p:cNvPr id="172" name="LOGGED"/>
          <p:cNvSpPr txBox="1"/>
          <p:nvPr/>
        </p:nvSpPr>
        <p:spPr>
          <a:xfrm>
            <a:off x="9384786" y="5096464"/>
            <a:ext cx="1193293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LOGGED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IL SITO PERMETTE LA SEGNALAZIONE DI PROBLEMI CHE POTREBBERO AUMENTARE I RISCHI DI DANNI A COSE E/O PERSONE IN CASE DI FORTI PIOGGE.…"/>
          <p:cNvSpPr txBox="1"/>
          <p:nvPr>
            <p:ph type="subTitle" sz="half" idx="1"/>
          </p:nvPr>
        </p:nvSpPr>
        <p:spPr>
          <a:xfrm>
            <a:off x="406400" y="6494611"/>
            <a:ext cx="12192000" cy="2281089"/>
          </a:xfrm>
          <a:prstGeom prst="rect">
            <a:avLst/>
          </a:prstGeom>
        </p:spPr>
        <p:txBody>
          <a:bodyPr anchor="t"/>
          <a:lstStyle/>
          <a:p>
            <a:pPr algn="ctr">
              <a:defRPr sz="2600"/>
            </a:pPr>
            <a:r>
              <a:t>IL SITO PERMETTE LA SEGNALAZIONE DI PROBLEMI CHE POTREBBERO AUMENTARE I RISCHI DI DANNI A COSE E/O PERSONE IN CASE DI FORTI PIOGGE. </a:t>
            </a:r>
          </a:p>
          <a:p>
            <a:pPr algn="ctr">
              <a:defRPr sz="2600" u="sng">
                <a:solidFill>
                  <a:srgbClr val="FFFFFF"/>
                </a:solidFill>
              </a:defRPr>
            </a:pPr>
            <a:r>
              <a:t>SOLAMENTE CHI è REGISTRATO POTRà USUFRUIRE DEL SERVIZIO DI SEGNALAZIONE</a:t>
            </a:r>
          </a:p>
        </p:txBody>
      </p:sp>
      <p:pic>
        <p:nvPicPr>
          <p:cNvPr id="175" name="fullsizeoutput_3.jpeg" descr="fullsizeoutput_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31758"/>
            <a:ext cx="6491425" cy="36198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fullsizeoutput_4.jpeg" descr="fullsizeoutput_4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5273" y="1227243"/>
            <a:ext cx="6499527" cy="36289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fullsizeoutput_6.jpeg" descr="fullsizeoutput_6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5077" y="380858"/>
            <a:ext cx="9234646" cy="51495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fullsizeoutput_8.jpeg" descr="fullsizeoutput_8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79319" y="1540001"/>
            <a:ext cx="9246162" cy="5149598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esto"/>
          <p:cNvSpPr txBox="1"/>
          <p:nvPr/>
        </p:nvSpPr>
        <p:spPr>
          <a:xfrm>
            <a:off x="6136766" y="4794250"/>
            <a:ext cx="731267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81" name="DOPO AVER EFFETTUATO IL LOG-IN, SI POTRA’ ACCEDERE ALLA PAGINA DEL PROFILO PERSONALE IN CUI VENGONO VISUALIZZATE:…"/>
          <p:cNvSpPr txBox="1"/>
          <p:nvPr/>
        </p:nvSpPr>
        <p:spPr>
          <a:xfrm>
            <a:off x="1785579" y="6959600"/>
            <a:ext cx="9433642" cy="259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2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DOPO AVER EFFETTUATO IL LOG-IN, SI POTRA’ ACCEDERE ALLA PAGINA DEL PROFILO PERSONALE IN CUI VENGONO VISUALIZZATE:</a:t>
            </a:r>
          </a:p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IMMAGINE DEL PROFILO</a:t>
            </a:r>
          </a:p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INFORMAZIONI DI BASE</a:t>
            </a:r>
          </a:p>
          <a:p>
            <a:pPr algn="ctr"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INFORMAZIONI AGGIUNTIVE (MODIFICABILI)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LE SEGNALAZIONI SI EFFETTUANO POSIZIONANDO IL MARKER SULLA MAPPA, SPECIFICANDONE POI LUOGO E TIPOLOGIA E INSERENDO QUALCHE INFORMAZIONE AGGIUNTIVA."/>
          <p:cNvSpPr txBox="1"/>
          <p:nvPr>
            <p:ph type="subTitle" sz="quarter" idx="1"/>
          </p:nvPr>
        </p:nvSpPr>
        <p:spPr>
          <a:xfrm>
            <a:off x="406400" y="6350000"/>
            <a:ext cx="12192000" cy="1530003"/>
          </a:xfrm>
          <a:prstGeom prst="rect">
            <a:avLst/>
          </a:prstGeom>
        </p:spPr>
        <p:txBody>
          <a:bodyPr anchor="t"/>
          <a:lstStyle/>
          <a:p>
            <a:pPr algn="ctr" defTabSz="355600">
              <a:lnSpc>
                <a:spcPct val="100000"/>
              </a:lnSpc>
              <a:spcBef>
                <a:spcPts val="0"/>
              </a:spcBef>
              <a:defRPr cap="none" sz="2200">
                <a:solidFill>
                  <a:srgbClr val="FFFFFF"/>
                </a:solidFill>
              </a:defRPr>
            </a:pPr>
            <a:r>
              <a:t>LE SEGNALAZIONI SI EFFETTUANO POSIZIONANDO IL MARKER SULLA MAPPA, SPECIFICANDONE POI LUOGO E TIPOLOGIA E INSERENDO QUALCHE INFORMAZIONE AGGIUNTIVA.</a:t>
            </a:r>
          </a:p>
          <a:p>
            <a:pPr algn="ctr" defTabSz="355600">
              <a:lnSpc>
                <a:spcPct val="100000"/>
              </a:lnSpc>
              <a:spcBef>
                <a:spcPts val="0"/>
              </a:spcBef>
              <a:defRPr b="1" cap="none" sz="2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</p:txBody>
      </p:sp>
      <p:sp>
        <p:nvSpPr>
          <p:cNvPr id="184" name="GLI UTENTI NON REGISTRATI POTRANNO:…"/>
          <p:cNvSpPr txBox="1"/>
          <p:nvPr/>
        </p:nvSpPr>
        <p:spPr>
          <a:xfrm>
            <a:off x="7236241" y="7721618"/>
            <a:ext cx="530997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355600">
              <a:spcBef>
                <a:spcPts val="0"/>
              </a:spcBef>
              <a:defRPr sz="1800" u="sng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GLI UTENTI NON REGISTRATI POTRANNO: </a:t>
            </a:r>
          </a:p>
          <a:p>
            <a:pPr defTabSz="355600">
              <a:spcBef>
                <a:spcPts val="0"/>
              </a:spcBef>
              <a:defRPr sz="18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-VEDERE LE SEGNALAZIONI </a:t>
            </a:r>
            <a:r>
              <a:rPr>
                <a:solidFill>
                  <a:srgbClr val="A6AAA9"/>
                </a:solidFill>
              </a:rPr>
              <a:t>(ATTRAVERSO IL TASTO SEGNALAZIONI PRESENTE NELLA HOMEPAGE)</a:t>
            </a:r>
          </a:p>
          <a:p>
            <a:pPr defTabSz="355600">
              <a:spcBef>
                <a:spcPts val="0"/>
              </a:spcBef>
              <a:defRPr sz="18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-LEGGERE I COMMENTI</a:t>
            </a:r>
          </a:p>
        </p:txBody>
      </p:sp>
      <p:sp>
        <p:nvSpPr>
          <p:cNvPr id="185" name="GLI UTENTI REGISTRATI POTRANNO:…"/>
          <p:cNvSpPr txBox="1"/>
          <p:nvPr/>
        </p:nvSpPr>
        <p:spPr>
          <a:xfrm>
            <a:off x="701166" y="7717011"/>
            <a:ext cx="5309971" cy="170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355600">
              <a:spcBef>
                <a:spcPts val="0"/>
              </a:spcBef>
              <a:defRPr sz="1800" u="sng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GLI UTENTI REGISTRATI POTRANNO: </a:t>
            </a:r>
          </a:p>
          <a:p>
            <a:pPr defTabSz="355600">
              <a:spcBef>
                <a:spcPts val="0"/>
              </a:spcBef>
              <a:defRPr sz="18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>
                <a:solidFill>
                  <a:srgbClr val="FFFFFF"/>
                </a:solidFill>
              </a:rPr>
              <a:t>-VEDERE LE SEGNALAZIONI E SEGNALARE </a:t>
            </a:r>
            <a:r>
              <a:t>(ATTRAVERSO IL TASTO SEGNALA PRESENTE NELLA HOME PAGE)</a:t>
            </a:r>
          </a:p>
          <a:p>
            <a:pPr defTabSz="355600">
              <a:spcBef>
                <a:spcPts val="0"/>
              </a:spcBef>
              <a:defRPr sz="18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-COMMENTARE E LEGGERE LE SINGOLE SEGNALAZIONI</a:t>
            </a:r>
          </a:p>
        </p:txBody>
      </p:sp>
      <p:pic>
        <p:nvPicPr>
          <p:cNvPr id="186" name="fullsizeoutput_7.jpeg" descr="fullsizeoutput_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458" y="362538"/>
            <a:ext cx="10383884" cy="5797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ttangolo"/>
          <p:cNvSpPr/>
          <p:nvPr/>
        </p:nvSpPr>
        <p:spPr>
          <a:xfrm>
            <a:off x="5311354" y="4547786"/>
            <a:ext cx="2486422" cy="11456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89" name="USERS"/>
          <p:cNvSpPr txBox="1"/>
          <p:nvPr/>
        </p:nvSpPr>
        <p:spPr>
          <a:xfrm>
            <a:off x="5796756" y="4758677"/>
            <a:ext cx="1515619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USERS</a:t>
            </a:r>
          </a:p>
        </p:txBody>
      </p:sp>
      <p:sp>
        <p:nvSpPr>
          <p:cNvPr id="190" name="Rettangolo"/>
          <p:cNvSpPr/>
          <p:nvPr/>
        </p:nvSpPr>
        <p:spPr>
          <a:xfrm>
            <a:off x="1139489" y="7144242"/>
            <a:ext cx="248642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1" name="Rettangolo"/>
          <p:cNvSpPr/>
          <p:nvPr/>
        </p:nvSpPr>
        <p:spPr>
          <a:xfrm>
            <a:off x="9378889" y="7144242"/>
            <a:ext cx="248642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2" name="MARKERS"/>
          <p:cNvSpPr txBox="1"/>
          <p:nvPr/>
        </p:nvSpPr>
        <p:spPr>
          <a:xfrm>
            <a:off x="1257759" y="7417292"/>
            <a:ext cx="2249883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MARKERS</a:t>
            </a:r>
          </a:p>
        </p:txBody>
      </p:sp>
      <p:sp>
        <p:nvSpPr>
          <p:cNvPr id="193" name="MESSAGGI"/>
          <p:cNvSpPr txBox="1"/>
          <p:nvPr/>
        </p:nvSpPr>
        <p:spPr>
          <a:xfrm>
            <a:off x="9384916" y="7417292"/>
            <a:ext cx="2474367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MESSAGGI</a:t>
            </a:r>
          </a:p>
        </p:txBody>
      </p:sp>
      <p:sp>
        <p:nvSpPr>
          <p:cNvPr id="194" name="Linea"/>
          <p:cNvSpPr/>
          <p:nvPr/>
        </p:nvSpPr>
        <p:spPr>
          <a:xfrm flipH="1">
            <a:off x="2382700" y="5106520"/>
            <a:ext cx="1" cy="2007204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5" name="Linea"/>
          <p:cNvSpPr/>
          <p:nvPr/>
        </p:nvSpPr>
        <p:spPr>
          <a:xfrm>
            <a:off x="10622099" y="5106520"/>
            <a:ext cx="1" cy="2007204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6" name="Linea"/>
          <p:cNvSpPr/>
          <p:nvPr/>
        </p:nvSpPr>
        <p:spPr>
          <a:xfrm>
            <a:off x="2369849" y="5120627"/>
            <a:ext cx="2935144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7" name="Linea"/>
          <p:cNvSpPr/>
          <p:nvPr/>
        </p:nvSpPr>
        <p:spPr>
          <a:xfrm>
            <a:off x="7804137" y="5120627"/>
            <a:ext cx="2805641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8" name="Forma"/>
          <p:cNvSpPr/>
          <p:nvPr/>
        </p:nvSpPr>
        <p:spPr>
          <a:xfrm>
            <a:off x="1450481" y="4184157"/>
            <a:ext cx="1864439" cy="1872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6AA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9" name="Forma"/>
          <p:cNvSpPr/>
          <p:nvPr/>
        </p:nvSpPr>
        <p:spPr>
          <a:xfrm>
            <a:off x="9689880" y="4184157"/>
            <a:ext cx="1864439" cy="1872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6AA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00" name="CREANO"/>
          <p:cNvSpPr txBox="1"/>
          <p:nvPr/>
        </p:nvSpPr>
        <p:spPr>
          <a:xfrm>
            <a:off x="1785165" y="4898377"/>
            <a:ext cx="119507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CREANO</a:t>
            </a:r>
          </a:p>
        </p:txBody>
      </p:sp>
      <p:sp>
        <p:nvSpPr>
          <p:cNvPr id="201" name="SCRIVONO"/>
          <p:cNvSpPr txBox="1"/>
          <p:nvPr/>
        </p:nvSpPr>
        <p:spPr>
          <a:xfrm>
            <a:off x="9896675" y="4898377"/>
            <a:ext cx="145084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SCRIVONO</a:t>
            </a:r>
          </a:p>
        </p:txBody>
      </p:sp>
      <p:sp>
        <p:nvSpPr>
          <p:cNvPr id="202" name="Linea"/>
          <p:cNvSpPr/>
          <p:nvPr/>
        </p:nvSpPr>
        <p:spPr>
          <a:xfrm flipH="1">
            <a:off x="3655308" y="7779242"/>
            <a:ext cx="5694184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arrow"/>
            <a:tailEnd type="arrow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03" name="Forma"/>
          <p:cNvSpPr/>
          <p:nvPr/>
        </p:nvSpPr>
        <p:spPr>
          <a:xfrm>
            <a:off x="5493249" y="7144242"/>
            <a:ext cx="2122632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A6AA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04" name="ATTRIBUITI A"/>
          <p:cNvSpPr txBox="1"/>
          <p:nvPr/>
        </p:nvSpPr>
        <p:spPr>
          <a:xfrm>
            <a:off x="5725001" y="7556992"/>
            <a:ext cx="165912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ATTRIBUITI A</a:t>
            </a:r>
          </a:p>
        </p:txBody>
      </p:sp>
      <p:sp>
        <p:nvSpPr>
          <p:cNvPr id="205" name="STRUTTURA DATABASE"/>
          <p:cNvSpPr txBox="1"/>
          <p:nvPr/>
        </p:nvSpPr>
        <p:spPr>
          <a:xfrm>
            <a:off x="1913845" y="835696"/>
            <a:ext cx="9281440" cy="1455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7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STRUTTURA DATABASE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